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</p:sldIdLst>
  <p:sldSz cy="5143500" cx="9144000"/>
  <p:notesSz cx="6858000" cy="9144000"/>
  <p:embeddedFontLst>
    <p:embeddedFont>
      <p:font typeface="IBM Plex Sans"/>
      <p:regular r:id="rId77"/>
      <p:bold r:id="rId78"/>
      <p:italic r:id="rId79"/>
      <p:boldItalic r:id="rId80"/>
    </p:embeddedFont>
    <p:embeddedFont>
      <p:font typeface="Montserrat"/>
      <p:regular r:id="rId81"/>
      <p:bold r:id="rId82"/>
      <p:italic r:id="rId83"/>
      <p:boldItalic r:id="rId84"/>
    </p:embeddedFont>
    <p:embeddedFont>
      <p:font typeface="Helvetica Neue"/>
      <p:regular r:id="rId85"/>
      <p:bold r:id="rId86"/>
      <p:italic r:id="rId87"/>
      <p:boldItalic r:id="rId88"/>
    </p:embeddedFont>
    <p:embeddedFont>
      <p:font typeface="IBM Plex Sans SemiBold"/>
      <p:regular r:id="rId89"/>
      <p:bold r:id="rId90"/>
      <p:italic r:id="rId91"/>
      <p:boldItalic r:id="rId9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Montserrat-boldItalic.fntdata"/><Relationship Id="rId83" Type="http://schemas.openxmlformats.org/officeDocument/2006/relationships/font" Target="fonts/Montserrat-italic.fntdata"/><Relationship Id="rId42" Type="http://schemas.openxmlformats.org/officeDocument/2006/relationships/slide" Target="slides/slide37.xml"/><Relationship Id="rId86" Type="http://schemas.openxmlformats.org/officeDocument/2006/relationships/font" Target="fonts/HelveticaNeue-bold.fntdata"/><Relationship Id="rId41" Type="http://schemas.openxmlformats.org/officeDocument/2006/relationships/slide" Target="slides/slide36.xml"/><Relationship Id="rId85" Type="http://schemas.openxmlformats.org/officeDocument/2006/relationships/font" Target="fonts/HelveticaNeue-regular.fntdata"/><Relationship Id="rId44" Type="http://schemas.openxmlformats.org/officeDocument/2006/relationships/slide" Target="slides/slide39.xml"/><Relationship Id="rId88" Type="http://schemas.openxmlformats.org/officeDocument/2006/relationships/font" Target="fonts/HelveticaNeue-boldItalic.fntdata"/><Relationship Id="rId43" Type="http://schemas.openxmlformats.org/officeDocument/2006/relationships/slide" Target="slides/slide38.xml"/><Relationship Id="rId87" Type="http://schemas.openxmlformats.org/officeDocument/2006/relationships/font" Target="fonts/HelveticaNeue-italic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IBMPlexSansSemiBold-regular.fntdata"/><Relationship Id="rId80" Type="http://schemas.openxmlformats.org/officeDocument/2006/relationships/font" Target="fonts/IBMPlexSans-boldItalic.fntdata"/><Relationship Id="rId82" Type="http://schemas.openxmlformats.org/officeDocument/2006/relationships/font" Target="fonts/Montserrat-bold.fntdata"/><Relationship Id="rId81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font" Target="fonts/IBMPlexSans-regular.fntdata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font" Target="fonts/IBMPlexSans-italic.fntdata"/><Relationship Id="rId34" Type="http://schemas.openxmlformats.org/officeDocument/2006/relationships/slide" Target="slides/slide29.xml"/><Relationship Id="rId78" Type="http://schemas.openxmlformats.org/officeDocument/2006/relationships/font" Target="fonts/IBMPlexSans-bold.fntdata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IBMPlexSansSemiBold-italic.fntdata"/><Relationship Id="rId90" Type="http://schemas.openxmlformats.org/officeDocument/2006/relationships/font" Target="fonts/IBMPlexSansSemiBold-bold.fntdata"/><Relationship Id="rId92" Type="http://schemas.openxmlformats.org/officeDocument/2006/relationships/font" Target="fonts/IBMPlexSansSemiBold-boldItalic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1.png>
</file>

<file path=ppt/media/image42.png>
</file>

<file path=ppt/media/image43.png>
</file>

<file path=ppt/media/image44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jpg>
</file>

<file path=ppt/media/image53.jpg>
</file>

<file path=ppt/media/image54.png>
</file>

<file path=ppt/media/image55.jpg>
</file>

<file path=ppt/media/image56.png>
</file>

<file path=ppt/media/image57.png>
</file>

<file path=ppt/media/image58.png>
</file>

<file path=ppt/media/image59.jpg>
</file>

<file path=ppt/media/image6.jpg>
</file>

<file path=ppt/media/image60.jpg>
</file>

<file path=ppt/media/image61.pn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9.png>
</file>

<file path=ppt/media/image7.gif>
</file>

<file path=ppt/media/image70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ojitool.ru/apple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79802463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37980246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42cf1e91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442cf1e91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442cf1e91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442cf1e91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442cf1e91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442cf1e91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42cf1e91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442cf1e91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442cf1e91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442cf1e91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442cf1e91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442cf1e91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442cf1e91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442cf1e91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442cf1e91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442cf1e91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442cf1e91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442cf1e91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442cf1e91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442cf1e91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79802463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79802463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42cf1e914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42cf1e914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442cf1e914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442cf1e914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442cf1e914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442cf1e914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79802463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79802463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712e37e7f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712e37e7f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712e37e7f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712e37e7f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379802463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379802463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79802463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79802463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79802463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79802463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79802463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79802463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442cf1e9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442cf1e9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379802463c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379802463c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79802463c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79802463c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379802463c_0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379802463c_0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379802463c_0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379802463c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379802463c_0_1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379802463c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379802463c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379802463c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379802463c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379802463c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379802463c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379802463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379802463c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379802463c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79802463c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379802463c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442cf1e9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442cf1e9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79802463c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79802463c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379802463c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379802463c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379802463c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379802463c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79802463c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79802463c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379802463c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379802463c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442cf1e914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442cf1e914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442cf1e914_0_3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442cf1e914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4478158e3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4478158e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379802463c_0_5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379802463c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79802463c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79802463c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42cf1e91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42cf1e91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379802463c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379802463c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79802463c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379802463c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379802463c_0_5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379802463c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379802463c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379802463c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379802463c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379802463c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379802463c_0_5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379802463c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379802463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379802463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379802463c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379802463c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379802463c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379802463c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379802463c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379802463c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442cf1e91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442cf1e91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379802463c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379802463c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379802463c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1379802463c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379802463c_0_6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379802463c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379802463c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379802463c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379802463c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379802463c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379802463c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379802463c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379802463c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379802463c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1379802463c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1379802463c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1379802463c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1379802463c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712e37e7f_1_6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712e37e7f_1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42cf1e91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42cf1e91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13712e37e7f_1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13712e37e7f_1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1379802463c_0_2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1379802463c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42cf1e91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42cf1e91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442cf1e91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442cf1e91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 1">
  <p:cSld name="TITLE_1_1_1_3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" name="Google Shape;66;p16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9" name="Google Shape;6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 1">
  <p:cSld name="CUSTOM_2_1_5_1">
    <p:bg>
      <p:bgPr>
        <a:solidFill>
          <a:srgbClr val="5DB56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4" name="Google Shape;8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_6">
    <p:bg>
      <p:bgPr>
        <a:solidFill>
          <a:srgbClr val="25252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gif"/><Relationship Id="rId4" Type="http://schemas.openxmlformats.org/officeDocument/2006/relationships/image" Target="../media/image4.jpg"/><Relationship Id="rId9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6.jpg"/><Relationship Id="rId7" Type="http://schemas.openxmlformats.org/officeDocument/2006/relationships/image" Target="../media/image11.jpg"/><Relationship Id="rId8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27.jpg"/><Relationship Id="rId5" Type="http://schemas.openxmlformats.org/officeDocument/2006/relationships/image" Target="../media/image6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Relationship Id="rId4" Type="http://schemas.openxmlformats.org/officeDocument/2006/relationships/image" Target="../media/image35.png"/><Relationship Id="rId5" Type="http://schemas.openxmlformats.org/officeDocument/2006/relationships/image" Target="../media/image25.png"/><Relationship Id="rId6" Type="http://schemas.openxmlformats.org/officeDocument/2006/relationships/image" Target="../media/image32.png"/><Relationship Id="rId7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41.png"/><Relationship Id="rId5" Type="http://schemas.openxmlformats.org/officeDocument/2006/relationships/image" Target="../media/image36.png"/><Relationship Id="rId6" Type="http://schemas.openxmlformats.org/officeDocument/2006/relationships/image" Target="../media/image51.png"/><Relationship Id="rId7" Type="http://schemas.openxmlformats.org/officeDocument/2006/relationships/image" Target="../media/image4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33.png"/><Relationship Id="rId5" Type="http://schemas.openxmlformats.org/officeDocument/2006/relationships/image" Target="../media/image39.png"/><Relationship Id="rId6" Type="http://schemas.openxmlformats.org/officeDocument/2006/relationships/image" Target="../media/image37.png"/><Relationship Id="rId7" Type="http://schemas.openxmlformats.org/officeDocument/2006/relationships/image" Target="../media/image5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58.png"/><Relationship Id="rId7" Type="http://schemas.openxmlformats.org/officeDocument/2006/relationships/image" Target="../media/image3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Relationship Id="rId4" Type="http://schemas.openxmlformats.org/officeDocument/2006/relationships/image" Target="../media/image4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48.png"/><Relationship Id="rId6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3.png"/><Relationship Id="rId4" Type="http://schemas.openxmlformats.org/officeDocument/2006/relationships/image" Target="../media/image5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3.png"/><Relationship Id="rId4" Type="http://schemas.openxmlformats.org/officeDocument/2006/relationships/image" Target="../media/image66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3.png"/><Relationship Id="rId4" Type="http://schemas.openxmlformats.org/officeDocument/2006/relationships/image" Target="../media/image5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3.png"/><Relationship Id="rId4" Type="http://schemas.openxmlformats.org/officeDocument/2006/relationships/image" Target="../media/image49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powerbi.microsoft.com/ru-ru/downloads/" TargetMode="External"/><Relationship Id="rId4" Type="http://schemas.openxmlformats.org/officeDocument/2006/relationships/image" Target="../media/image23.png"/><Relationship Id="rId5" Type="http://schemas.openxmlformats.org/officeDocument/2006/relationships/image" Target="../media/image5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3.png"/><Relationship Id="rId4" Type="http://schemas.openxmlformats.org/officeDocument/2006/relationships/image" Target="../media/image65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55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5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62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57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67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61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63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23.png"/><Relationship Id="rId4" Type="http://schemas.openxmlformats.org/officeDocument/2006/relationships/image" Target="../media/image60.jpg"/><Relationship Id="rId5" Type="http://schemas.openxmlformats.org/officeDocument/2006/relationships/image" Target="../media/image64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s://docs.google.com/spreadsheets/d/152JyksagijqyscnrFDc6Ez2VjT5MKNXpDOyc4PRlauw/edit#gid=208646510" TargetMode="External"/><Relationship Id="rId4" Type="http://schemas.openxmlformats.org/officeDocument/2006/relationships/hyperlink" Target="https://docs.google.com/spreadsheets/d/19bZnOFCklQl2AXL2Cc8wU0tmGJSMrmBy_Sq390OTGMQ/edit#gid=84486961" TargetMode="Externa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7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Bootcamp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22"/>
          <p:cNvSpPr txBox="1"/>
          <p:nvPr>
            <p:ph idx="2" type="subTitle"/>
          </p:nvPr>
        </p:nvSpPr>
        <p:spPr>
          <a:xfrm>
            <a:off x="540000" y="3633900"/>
            <a:ext cx="8064000" cy="523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200">
                <a:latin typeface="Montserrat"/>
                <a:ea typeface="Montserrat"/>
                <a:cs typeface="Montserrat"/>
                <a:sym typeface="Montserrat"/>
              </a:rPr>
              <a:t>Инструменты BI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/>
              <a:t>В статье даётся определение BI: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1300"/>
              <a:t>«An automatic system… developed to disseminate information to the various sections of any industrial, scientific, or government organization»</a:t>
            </a:r>
            <a:endParaRPr i="1" sz="13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1300"/>
              <a:t>«Это автоматизированная система, разработанная с целью распределения информации различных направлений деятельности любой индустриальной, научной или государственной организаций»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55" name="Google Shape;155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1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57" name="Google Shape;157;p31"/>
          <p:cNvPicPr preferRelativeResize="0"/>
          <p:nvPr/>
        </p:nvPicPr>
        <p:blipFill rotWithShape="1">
          <a:blip r:embed="rId3">
            <a:alphaModFix/>
          </a:blip>
          <a:srcRect b="7918" l="7876" r="0" t="0"/>
          <a:stretch/>
        </p:blipFill>
        <p:spPr>
          <a:xfrm>
            <a:off x="4392000" y="1088976"/>
            <a:ext cx="4377825" cy="323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2"/>
          <p:cNvSpPr txBox="1"/>
          <p:nvPr>
            <p:ph type="title"/>
          </p:nvPr>
        </p:nvSpPr>
        <p:spPr>
          <a:xfrm>
            <a:off x="540000" y="3809725"/>
            <a:ext cx="2224500" cy="603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Ховард Дреснер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1989 год</a:t>
            </a:r>
            <a:endParaRPr sz="2100"/>
          </a:p>
        </p:txBody>
      </p:sp>
      <p:pic>
        <p:nvPicPr>
          <p:cNvPr id="164" name="Google Shape;16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295700"/>
            <a:ext cx="1997800" cy="25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2"/>
          <p:cNvSpPr txBox="1"/>
          <p:nvPr>
            <p:ph type="title"/>
          </p:nvPr>
        </p:nvSpPr>
        <p:spPr>
          <a:xfrm>
            <a:off x="3493200" y="1276663"/>
            <a:ext cx="3852000" cy="25521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3429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ru" sz="1300"/>
              <a:t>Аналитик Gartner Ховард Дреснер даёт близкое к современному определение систем BI: «</a:t>
            </a:r>
            <a:r>
              <a:rPr i="1" lang="ru" sz="1300"/>
              <a:t>концепты и методы, позволяющие улучшать процесс принятия бизнес- решений, благодаря использованию систем, помогающих преобразовать данные в факты</a:t>
            </a:r>
            <a:r>
              <a:rPr lang="ru" sz="1300"/>
              <a:t>»</a:t>
            </a:r>
            <a:endParaRPr sz="14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3"/>
          <p:cNvSpPr txBox="1"/>
          <p:nvPr>
            <p:ph type="title"/>
          </p:nvPr>
        </p:nvSpPr>
        <p:spPr>
          <a:xfrm>
            <a:off x="540000" y="720000"/>
            <a:ext cx="80640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2000-е</a:t>
            </a:r>
            <a:endParaRPr/>
          </a:p>
        </p:txBody>
      </p:sp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Активное появление решений по BI от различных компаний. Как независимых, так и крупных: Oracle, IBM, Microsoft</a:t>
            </a:r>
            <a:endParaRPr/>
          </a:p>
        </p:txBody>
      </p:sp>
      <p:pic>
        <p:nvPicPr>
          <p:cNvPr id="173" name="Google Shape;17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7988" y="2520012"/>
            <a:ext cx="1198109" cy="45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2519996"/>
            <a:ext cx="1487643" cy="83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0000" y="3600010"/>
            <a:ext cx="1487643" cy="546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51992" y="2519996"/>
            <a:ext cx="1796817" cy="640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46009" y="3600004"/>
            <a:ext cx="1796817" cy="943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646004" y="2519991"/>
            <a:ext cx="1487643" cy="781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751994" y="3600001"/>
            <a:ext cx="1551147" cy="250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4"/>
          <p:cNvSpPr txBox="1"/>
          <p:nvPr>
            <p:ph type="title"/>
          </p:nvPr>
        </p:nvSpPr>
        <p:spPr>
          <a:xfrm>
            <a:off x="4789325" y="1382550"/>
            <a:ext cx="3852000" cy="25521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300"/>
              <a:t>Появление квадранта Gartner, который оценивает уровень развития BI-систем на рубеже нулевых и десятых годов можно считать символической точкой развития BI систем в современном виде.</a:t>
            </a:r>
            <a:endParaRPr sz="13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300"/>
              <a:t>Gartner выпускает наиболее популярную классификацию BI систем.</a:t>
            </a:r>
            <a:endParaRPr sz="1300"/>
          </a:p>
        </p:txBody>
      </p:sp>
      <p:pic>
        <p:nvPicPr>
          <p:cNvPr id="186" name="Google Shape;18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892" y="1703669"/>
            <a:ext cx="4349115" cy="19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Какие есть BI инструменты и как определить уровень их развития</a:t>
            </a:r>
            <a:endParaRPr/>
          </a:p>
        </p:txBody>
      </p:sp>
      <p:sp>
        <p:nvSpPr>
          <p:cNvPr id="192" name="Google Shape;192;p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idx="4294967295"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Основной рейтинг BI инструментов выпускает компания Gartner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98" name="Google Shape;198;p36"/>
          <p:cNvSpPr txBox="1"/>
          <p:nvPr/>
        </p:nvSpPr>
        <p:spPr>
          <a:xfrm>
            <a:off x="540000" y="1168500"/>
            <a:ext cx="5958000" cy="28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Международная исследовательская компания</a:t>
            </a:r>
            <a:endParaRPr sz="12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Специализируется на рынке IT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Основана в 1979 году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Выпускает регулярные «рейтинги» IT-систем, в том числе и BI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Рейтинги составляются в виде магического квадранта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2009 году выиграла судебный иск по поводу легитимности магических квадрантов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лидеры делают прессрелизы по факту выхода нового квадранта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9" name="Google Shape;199;p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pic>
        <p:nvPicPr>
          <p:cNvPr id="200" name="Google Shape;200;p36"/>
          <p:cNvPicPr preferRelativeResize="0"/>
          <p:nvPr/>
        </p:nvPicPr>
        <p:blipFill rotWithShape="1">
          <a:blip r:embed="rId3">
            <a:alphaModFix/>
          </a:blip>
          <a:srcRect b="9237" l="0" r="0" t="18928"/>
          <a:stretch/>
        </p:blipFill>
        <p:spPr>
          <a:xfrm>
            <a:off x="6685702" y="1800000"/>
            <a:ext cx="191829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2020 год</a:t>
            </a:r>
            <a:endParaRPr/>
          </a:p>
        </p:txBody>
      </p:sp>
      <p:sp>
        <p:nvSpPr>
          <p:cNvPr id="206" name="Google Shape;206;p3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7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b="3661" l="0" r="0" t="5022"/>
          <a:stretch/>
        </p:blipFill>
        <p:spPr>
          <a:xfrm>
            <a:off x="4306500" y="750800"/>
            <a:ext cx="4221177" cy="3848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оценивается</a:t>
            </a:r>
            <a:endParaRPr/>
          </a:p>
        </p:txBody>
      </p:sp>
      <p:sp>
        <p:nvSpPr>
          <p:cNvPr id="214" name="Google Shape;214;p3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8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000" y="663623"/>
            <a:ext cx="4024576" cy="4123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/>
          <p:nvPr>
            <p:ph idx="4294967295"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Полнота видения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22" name="Google Shape;222;p39"/>
          <p:cNvSpPr txBox="1"/>
          <p:nvPr/>
        </p:nvSpPr>
        <p:spPr>
          <a:xfrm>
            <a:off x="540000" y="1168500"/>
            <a:ext cx="5958000" cy="26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Насколько решение соответствует потребностям рынка?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Какова стратегия продвижения системы?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 выстраивается стратегия продаж и ценообразования?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 развивается продукт? Применяются ли инновационные технологии?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Соответствует ли решение задачам предприятий разного масштаба?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ли особенность географической стратегии и планы по развитию в других странах?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3" name="Google Shape;223;p3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pic>
        <p:nvPicPr>
          <p:cNvPr id="224" name="Google Shape;224;p39"/>
          <p:cNvPicPr preferRelativeResize="0"/>
          <p:nvPr/>
        </p:nvPicPr>
        <p:blipFill rotWithShape="1">
          <a:blip r:embed="rId3">
            <a:alphaModFix/>
          </a:blip>
          <a:srcRect b="9237" l="0" r="0" t="18928"/>
          <a:stretch/>
        </p:blipFill>
        <p:spPr>
          <a:xfrm>
            <a:off x="6685702" y="1800000"/>
            <a:ext cx="191829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idx="4294967295"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Реализуемость решения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30" name="Google Shape;230;p40"/>
          <p:cNvSpPr txBox="1"/>
          <p:nvPr/>
        </p:nvSpPr>
        <p:spPr>
          <a:xfrm>
            <a:off x="540000" y="1168500"/>
            <a:ext cx="59580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Насколько просто и удобно интегрировать систему в рабочий процесс?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отличает платформу от конкурентов?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Соответствуют ли решения практическим задачам пользователей?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Продукт оперативно реагирует на тенденции рынка?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Им комфортно пользоваться?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Легко ли его обновлять?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Какие особенности есть у техподдержки?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говорят пользователи?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1" name="Google Shape;231;p4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pic>
        <p:nvPicPr>
          <p:cNvPr id="232" name="Google Shape;232;p40"/>
          <p:cNvPicPr preferRelativeResize="0"/>
          <p:nvPr/>
        </p:nvPicPr>
        <p:blipFill rotWithShape="1">
          <a:blip r:embed="rId3">
            <a:alphaModFix/>
          </a:blip>
          <a:srcRect b="9237" l="0" r="0" t="18928"/>
          <a:stretch/>
        </p:blipFill>
        <p:spPr>
          <a:xfrm>
            <a:off x="6685702" y="1800000"/>
            <a:ext cx="191829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На этом уроке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23"/>
          <p:cNvSpPr txBox="1"/>
          <p:nvPr/>
        </p:nvSpPr>
        <p:spPr>
          <a:xfrm>
            <a:off x="540000" y="1800000"/>
            <a:ext cx="8064000" cy="13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Рынок и история BI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Версии Power BI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Query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2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" name="Google Shape;103;p2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2021 год</a:t>
            </a:r>
            <a:endParaRPr/>
          </a:p>
        </p:txBody>
      </p:sp>
      <p:sp>
        <p:nvSpPr>
          <p:cNvPr id="238" name="Google Shape;238;p4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1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40" name="Google Shape;240;p41"/>
          <p:cNvPicPr preferRelativeResize="0"/>
          <p:nvPr/>
        </p:nvPicPr>
        <p:blipFill rotWithShape="1">
          <a:blip r:embed="rId3">
            <a:alphaModFix/>
          </a:blip>
          <a:srcRect b="6730" l="0" r="0" t="7417"/>
          <a:stretch/>
        </p:blipFill>
        <p:spPr>
          <a:xfrm>
            <a:off x="4452075" y="1014200"/>
            <a:ext cx="3964500" cy="37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2022 год</a:t>
            </a:r>
            <a:endParaRPr/>
          </a:p>
        </p:txBody>
      </p:sp>
      <p:sp>
        <p:nvSpPr>
          <p:cNvPr id="246" name="Google Shape;246;p4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2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48" name="Google Shape;2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075" y="543508"/>
            <a:ext cx="3984449" cy="4347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/>
        </p:nvSpPr>
        <p:spPr>
          <a:xfrm>
            <a:off x="540000" y="2240288"/>
            <a:ext cx="24510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Microsoft.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4" name="Google Shape;254;p43"/>
          <p:cNvSpPr txBox="1"/>
          <p:nvPr/>
        </p:nvSpPr>
        <p:spPr>
          <a:xfrm>
            <a:off x="6161750" y="2240288"/>
            <a:ext cx="24510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QlikView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Независимая разработка, купленная Thoma Bravo.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5" name="Google Shape;255;p43"/>
          <p:cNvSpPr txBox="1"/>
          <p:nvPr>
            <p:ph idx="4294967295" type="title"/>
          </p:nvPr>
        </p:nvSpPr>
        <p:spPr>
          <a:xfrm>
            <a:off x="54875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Лидеры рынка (большая тройка)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3350875" y="2240288"/>
            <a:ext cx="24510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Tableau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Независимая разработка, купленная Salesforce.</a:t>
            </a:r>
            <a:endParaRPr sz="1200"/>
          </a:p>
        </p:txBody>
      </p:sp>
      <p:sp>
        <p:nvSpPr>
          <p:cNvPr id="257" name="Google Shape;257;p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pic>
        <p:nvPicPr>
          <p:cNvPr id="258" name="Google Shape;258;p43"/>
          <p:cNvPicPr preferRelativeResize="0"/>
          <p:nvPr/>
        </p:nvPicPr>
        <p:blipFill rotWithShape="1">
          <a:blip r:embed="rId3">
            <a:alphaModFix/>
          </a:blip>
          <a:srcRect b="21284" l="0" r="0" t="18160"/>
          <a:stretch/>
        </p:blipFill>
        <p:spPr>
          <a:xfrm>
            <a:off x="540000" y="1506417"/>
            <a:ext cx="1616006" cy="58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50877" y="1506422"/>
            <a:ext cx="1616006" cy="5871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3"/>
          <p:cNvSpPr/>
          <p:nvPr/>
        </p:nvSpPr>
        <p:spPr>
          <a:xfrm>
            <a:off x="6161741" y="1506450"/>
            <a:ext cx="1616100" cy="5871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1" name="Google Shape;261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8459" y="1625452"/>
            <a:ext cx="1522685" cy="34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/>
        </p:nvSpPr>
        <p:spPr>
          <a:xfrm>
            <a:off x="540000" y="1800000"/>
            <a:ext cx="80640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Microsoft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Лидер квадранта Gartner последних лет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Активно развивается с 2015 года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Хорошо интегрируется с другими программами Microsoft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Языки: DAX, Power Query, R, Python</a:t>
            </a:r>
            <a:endParaRPr sz="9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7" name="Google Shape;267;p4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0" name="Google Shape;270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7999" y="1800000"/>
            <a:ext cx="1746000" cy="104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57995" y="3043343"/>
            <a:ext cx="1746000" cy="916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idx="4294967295"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Tableau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77" name="Google Shape;277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sp>
        <p:nvSpPr>
          <p:cNvPr id="278" name="Google Shape;278;p45"/>
          <p:cNvSpPr txBox="1"/>
          <p:nvPr/>
        </p:nvSpPr>
        <p:spPr>
          <a:xfrm>
            <a:off x="540000" y="1168500"/>
            <a:ext cx="5958000" cy="21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Независимая разработка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Близко к Power BI в квадранте Gartner все последние годы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Исторический лидер до развития Power BI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Компании, которые давно внедрили BI, часто до сих пор работают в Tableau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2019 году куплена Salesforce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16902" y="1506422"/>
            <a:ext cx="1616006" cy="58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idx="4294967295"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QlikView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85" name="Google Shape;285;p4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Инструменты BI</a:t>
            </a:r>
            <a:endParaRPr/>
          </a:p>
        </p:txBody>
      </p:sp>
      <p:sp>
        <p:nvSpPr>
          <p:cNvPr id="286" name="Google Shape;286;p46"/>
          <p:cNvSpPr txBox="1"/>
          <p:nvPr/>
        </p:nvSpPr>
        <p:spPr>
          <a:xfrm>
            <a:off x="540000" y="1168500"/>
            <a:ext cx="5958000" cy="19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Независимая разработка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Индивидуальный язык работы с данными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Enterprise-решение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Падает в рейтинге квадранта Gartner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Куплена Tomas Bravo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7" name="Google Shape;287;p46"/>
          <p:cNvSpPr/>
          <p:nvPr/>
        </p:nvSpPr>
        <p:spPr>
          <a:xfrm>
            <a:off x="6934941" y="1506450"/>
            <a:ext cx="1616100" cy="5871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1659" y="1625452"/>
            <a:ext cx="1522685" cy="34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7"/>
          <p:cNvSpPr txBox="1"/>
          <p:nvPr/>
        </p:nvSpPr>
        <p:spPr>
          <a:xfrm>
            <a:off x="540007" y="1440756"/>
            <a:ext cx="8100000" cy="28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13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Сравним Big 3 по количеству вакансий и запросов</a:t>
            </a:r>
            <a:endParaRPr i="0" sz="4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4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5" name="Google Shape;295;p4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8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Поиск по вакансиям на hh.ru 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(на конец января 2021 года)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4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3" name="Google Shape;303;p48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12" y="1805726"/>
            <a:ext cx="3387993" cy="214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92001" y="1805724"/>
            <a:ext cx="3577346" cy="81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8"/>
          <p:cNvPicPr preferRelativeResize="0"/>
          <p:nvPr/>
        </p:nvPicPr>
        <p:blipFill rotWithShape="1">
          <a:blip r:embed="rId6">
            <a:alphaModFix/>
          </a:blip>
          <a:srcRect b="0" l="0" r="635" t="0"/>
          <a:stretch/>
        </p:blipFill>
        <p:spPr>
          <a:xfrm>
            <a:off x="4392000" y="2880000"/>
            <a:ext cx="3577350" cy="81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8"/>
          <p:cNvPicPr preferRelativeResize="0"/>
          <p:nvPr/>
        </p:nvPicPr>
        <p:blipFill rotWithShape="1">
          <a:blip r:embed="rId7">
            <a:alphaModFix/>
          </a:blip>
          <a:srcRect b="0" l="0" r="635" t="0"/>
          <a:stretch/>
        </p:blipFill>
        <p:spPr>
          <a:xfrm>
            <a:off x="4392000" y="3862225"/>
            <a:ext cx="3388001" cy="8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9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Поиск по вакансиям на hh.ru 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(на 12 апреля 2021 года)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4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4" name="Google Shape;31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002" y="1800000"/>
            <a:ext cx="3293849" cy="81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9" title="Points score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12" y="1805726"/>
            <a:ext cx="3387993" cy="214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91987" y="2880007"/>
            <a:ext cx="3438778" cy="81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91975" y="3862807"/>
            <a:ext cx="3440672" cy="81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50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Статистика запросов из Yandex.Worldstat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(на конец января 2021 года)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5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p50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12" y="1800001"/>
            <a:ext cx="3387993" cy="214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92001" y="1800000"/>
            <a:ext cx="2253939" cy="93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92000" y="2785929"/>
            <a:ext cx="2253941" cy="899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5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392010" y="3738581"/>
            <a:ext cx="2253941" cy="941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BI и в чем его миссия?</a:t>
            </a:r>
            <a:endParaRPr/>
          </a:p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5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1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Статистика запросов из Yandex.Wordstat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(на 12 апреля 2021 года)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5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6" name="Google Shape;336;p51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12" y="1799989"/>
            <a:ext cx="3387993" cy="214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2000" y="1800000"/>
            <a:ext cx="2172375" cy="1022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92478" y="2748875"/>
            <a:ext cx="2171431" cy="1022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92001" y="3743177"/>
            <a:ext cx="2083120" cy="97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5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Динамика запросов в Yandex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5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Позиция Power BI на рынке решений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7" name="Google Shape;34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1" y="1800000"/>
            <a:ext cx="6603118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3" name="Google Shape;3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800" y="590975"/>
            <a:ext cx="8038407" cy="432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Google Shape;35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25" y="656600"/>
            <a:ext cx="8239787" cy="432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5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Версии Power BI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Классификация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5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Версии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1" name="Google Shape;371;p5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56"/>
          <p:cNvSpPr txBox="1"/>
          <p:nvPr/>
        </p:nvSpPr>
        <p:spPr>
          <a:xfrm>
            <a:off x="4752000" y="1800000"/>
            <a:ext cx="38520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Продвинутые версии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Embedded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Premium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On Premise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3" name="Google Shape;373;p56"/>
          <p:cNvSpPr txBox="1"/>
          <p:nvPr/>
        </p:nvSpPr>
        <p:spPr>
          <a:xfrm>
            <a:off x="540000" y="1800000"/>
            <a:ext cx="38520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Базовые версии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Desktop – основной инструмент для разработки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Pro – самый доступный 	и простой инструмент для работы 	в команде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Desktop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9" name="Google Shape;379;p5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7"/>
          <p:cNvSpPr txBox="1"/>
          <p:nvPr/>
        </p:nvSpPr>
        <p:spPr>
          <a:xfrm>
            <a:off x="540000" y="1800000"/>
            <a:ext cx="5958000" cy="16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Бесплатная программа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Основной инструмент для работы и создания отчётов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Нужна для первоначальной разработки отчётов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Постоянно обновляется, нужно отслеживать обновления на сайте Microsoft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1" name="Google Shape;381;p5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Версии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2" name="Google Shape;38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000" y="1440006"/>
            <a:ext cx="1746000" cy="1047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57"/>
          <p:cNvPicPr preferRelativeResize="0"/>
          <p:nvPr/>
        </p:nvPicPr>
        <p:blipFill rotWithShape="1">
          <a:blip r:embed="rId5">
            <a:alphaModFix/>
          </a:blip>
          <a:srcRect b="12885" l="0" r="0" t="4564"/>
          <a:stretch/>
        </p:blipFill>
        <p:spPr>
          <a:xfrm>
            <a:off x="6858000" y="2539388"/>
            <a:ext cx="1746000" cy="117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57999" y="3763320"/>
            <a:ext cx="1746000" cy="91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Pro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0" name="Google Shape;390;p5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58"/>
          <p:cNvSpPr txBox="1"/>
          <p:nvPr/>
        </p:nvSpPr>
        <p:spPr>
          <a:xfrm>
            <a:off x="540000" y="1800000"/>
            <a:ext cx="80640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Облачный продукт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Продаётся по подписке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Стоит порядка 1000 рублей в месяц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Входит в Office 365 версии E5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Подходит для совместной разработки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Позволяет делиться отчётами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Одной лицензии достаточно, чтобы делиться отчётом через прямую ссылку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5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Версии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9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Embedded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59"/>
          <p:cNvSpPr txBox="1"/>
          <p:nvPr/>
        </p:nvSpPr>
        <p:spPr>
          <a:xfrm>
            <a:off x="540000" y="1800000"/>
            <a:ext cx="80640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Продаётся по подписке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Является приложением внутри облачного продукта Azure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Позволяет встроить целое приложение Power BI в портал или сайт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Даёт дополнительные возможности для веб-разработки поверх BI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Минимальная стоимость в год — порядка 500 000 рублей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Стоимость зависит от плотности использования: платим за действие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5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0" name="Google Shape;400;p5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Embedded. Пример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6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7" name="Google Shape;407;p6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800000"/>
            <a:ext cx="6217594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Если просто, то BI - это Excel + Power Point в одном инструменте, где есть больше возможностей, чем в самих Excel и Power Point</a:t>
            </a:r>
            <a:endParaRPr/>
          </a:p>
        </p:txBody>
      </p:sp>
      <p:sp>
        <p:nvSpPr>
          <p:cNvPr id="115" name="Google Shape;115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лицензирование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5" name="Google Shape;415;p6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800000"/>
            <a:ext cx="6351899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Premium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2" name="Google Shape;422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3" name="Google Shape;423;p6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62"/>
          <p:cNvSpPr txBox="1"/>
          <p:nvPr/>
        </p:nvSpPr>
        <p:spPr>
          <a:xfrm>
            <a:off x="540000" y="1800000"/>
            <a:ext cx="8064000" cy="18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Продаётся по подписке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Стоит порядка 5 000 $  в месяц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В дополнение к BI даёт дополнительные серверные мощности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Подходит для Enterprise-компаний с высокой нагрузкой на BI-систему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Передовой продукт Microsoft</a:t>
            </a:r>
            <a:endParaRPr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on Premise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1" name="Google Shape;431;p6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3"/>
          <p:cNvSpPr txBox="1"/>
          <p:nvPr/>
        </p:nvSpPr>
        <p:spPr>
          <a:xfrm>
            <a:off x="540000" y="1800000"/>
            <a:ext cx="806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Продаётся по подписке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 облачный продукт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Подходит для компаний, которые не хотят выкладывать данные в облако</a:t>
            </a:r>
            <a:endParaRPr sz="4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on Premise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9" name="Google Shape;439;p6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64"/>
          <p:cNvSpPr txBox="1"/>
          <p:nvPr/>
        </p:nvSpPr>
        <p:spPr>
          <a:xfrm>
            <a:off x="540000" y="1800000"/>
            <a:ext cx="3852000" cy="15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Облачные версии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Серверные мощности могут увеличиваться под задачи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Обновляется каждый месяц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кастомные визуализаций, R визуализаций и ArcGIS maps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1" name="Google Shape;441;p64"/>
          <p:cNvSpPr txBox="1"/>
          <p:nvPr/>
        </p:nvSpPr>
        <p:spPr>
          <a:xfrm>
            <a:off x="540000" y="3313500"/>
            <a:ext cx="3852000" cy="15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 Premise версии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Серверные мощности зависят 		от внутренних возможностей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Обновляется несколько раз в год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Нет кастомных визуализаций, R визуализаций и ArcGIS maps</a:t>
            </a:r>
            <a:endParaRPr sz="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2" name="Google Shape;442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000" y="1800000"/>
            <a:ext cx="4212000" cy="1693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Power BI Mobile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Дополнительные слайды по версиям Power BI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9" name="Google Shape;449;p6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5"/>
          <p:cNvSpPr txBox="1"/>
          <p:nvPr/>
        </p:nvSpPr>
        <p:spPr>
          <a:xfrm>
            <a:off x="540000" y="1800000"/>
            <a:ext cx="5958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Мобильное приложение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Продукт, дополняющий одну из основных версий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Отчёты для мобильных устройств нужно создавать отдельно от десктопной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Бесплатный продукт</a:t>
            </a:r>
            <a:endParaRPr sz="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1" name="Google Shape;451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8000" y="1439108"/>
            <a:ext cx="2106000" cy="3240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6"/>
          <p:cNvSpPr txBox="1"/>
          <p:nvPr/>
        </p:nvSpPr>
        <p:spPr>
          <a:xfrm>
            <a:off x="540000" y="1800000"/>
            <a:ext cx="63180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Скачайте Power BI Desktop по ссылке: </a:t>
            </a:r>
            <a:r>
              <a:rPr lang="ru" sz="1300" u="sng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https://powerbi.microsoft.com/ru-ru/downloads/</a:t>
            </a:r>
            <a:r>
              <a:rPr lang="ru" sz="13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7" name="Google Shape;457;p66"/>
          <p:cNvPicPr preferRelativeResize="0"/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6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Практическое задание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p6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 следующему уроку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0" name="Google Shape;460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660003" y="2402413"/>
            <a:ext cx="1908918" cy="2277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/>
          <p:nvPr>
            <p:ph type="title"/>
          </p:nvPr>
        </p:nvSpPr>
        <p:spPr>
          <a:xfrm>
            <a:off x="540000" y="2266050"/>
            <a:ext cx="8064000" cy="2638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Остались вопросы?</a:t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p67"/>
          <p:cNvSpPr txBox="1"/>
          <p:nvPr/>
        </p:nvSpPr>
        <p:spPr>
          <a:xfrm>
            <a:off x="450750" y="22823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ru" sz="500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Q&amp;A:</a:t>
            </a:r>
            <a:endParaRPr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Bootcamp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2" name="Google Shape;472;p68"/>
          <p:cNvSpPr txBox="1"/>
          <p:nvPr>
            <p:ph idx="2" type="subTitle"/>
          </p:nvPr>
        </p:nvSpPr>
        <p:spPr>
          <a:xfrm>
            <a:off x="540000" y="3633900"/>
            <a:ext cx="8064000" cy="523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Query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9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Что такое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Power Query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0"/>
          <p:cNvSpPr txBox="1"/>
          <p:nvPr/>
        </p:nvSpPr>
        <p:spPr>
          <a:xfrm>
            <a:off x="540000" y="1800000"/>
            <a:ext cx="8064000" cy="16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— </a:t>
            </a:r>
            <a:r>
              <a:rPr lang="ru" sz="1050">
                <a:solidFill>
                  <a:srgbClr val="4D5156"/>
                </a:solidFill>
                <a:highlight>
                  <a:srgbClr val="FFFFFF"/>
                </a:highlight>
              </a:rPr>
              <a:t> 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это алгоритм для создания набора данных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📁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 помощью Power Query можно создавать ETL процесс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📁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Доступен в Excel и Power BI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📁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Аналитики тратят до 80% времени на подготовку данных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3" name="Google Shape;483;p7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Power Query и зачем он нужен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4" name="Google Shape;484;p7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7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Что такое Power Query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Если более научно, то BI - это </a:t>
            </a:r>
            <a:r>
              <a:rPr lang="ru">
                <a:solidFill>
                  <a:srgbClr val="8D46F6"/>
                </a:solidFill>
              </a:rPr>
              <a:t>автоматизация </a:t>
            </a:r>
            <a:r>
              <a:rPr lang="ru"/>
              <a:t>аналитических процессов для </a:t>
            </a:r>
            <a:r>
              <a:rPr lang="ru">
                <a:solidFill>
                  <a:srgbClr val="8D46F6"/>
                </a:solidFill>
              </a:rPr>
              <a:t>презентации </a:t>
            </a:r>
            <a:r>
              <a:rPr lang="ru"/>
              <a:t>данных в красивой форме</a:t>
            </a:r>
            <a:endParaRPr/>
          </a:p>
        </p:txBody>
      </p:sp>
      <p:sp>
        <p:nvSpPr>
          <p:cNvPr id="121" name="Google Shape;121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1"/>
          <p:cNvSpPr txBox="1"/>
          <p:nvPr/>
        </p:nvSpPr>
        <p:spPr>
          <a:xfrm>
            <a:off x="540000" y="1800000"/>
            <a:ext cx="8064000" cy="24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Загружать данные для дальнейшей проработки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Консолидировать данные из нескольких листов, папок, файлов​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Трансформировать загруженные данные: сортировать, фильтровать, группировать, сворачивать и так далее​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Объединять таблицы между собой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Работать с разными форматами: зачистка, исправление регистра, удаление лишних пробелов и так далее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💪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Выполнять простые вычисления с данными (включая логику ЕСЛИ)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7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умеет Power Query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2" name="Google Shape;492;p7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7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Что такое Power Query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2"/>
          <p:cNvSpPr txBox="1"/>
          <p:nvPr/>
        </p:nvSpPr>
        <p:spPr>
          <a:xfrm>
            <a:off x="540000" y="1800000"/>
            <a:ext cx="8064000" cy="17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😞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Редактировать загруженные данные напрямую. Если менять данные, то только 		   в источнике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😞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Производить сложные вычисления (математические и статистические)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😞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Визуализировать. Power Query не про визуализацию, а про данные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7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</a:t>
            </a:r>
            <a:r>
              <a:rPr b="1" lang="ru" sz="2600" u="sng">
                <a:latin typeface="Montserrat"/>
                <a:ea typeface="Montserrat"/>
                <a:cs typeface="Montserrat"/>
                <a:sym typeface="Montserrat"/>
              </a:rPr>
              <a:t>не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 умеет Power Query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0" name="Google Shape;500;p7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7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Что такое Power Query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3"/>
          <p:cNvSpPr txBox="1"/>
          <p:nvPr>
            <p:ph type="title"/>
          </p:nvPr>
        </p:nvSpPr>
        <p:spPr>
          <a:xfrm>
            <a:off x="540000" y="1836000"/>
            <a:ext cx="80955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Принцип табличности 	  и что такое качественные данные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4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Алгоритм создания набора данных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2" name="Google Shape;512;p7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4" name="Google Shape;514;p74"/>
          <p:cNvSpPr txBox="1"/>
          <p:nvPr/>
        </p:nvSpPr>
        <p:spPr>
          <a:xfrm>
            <a:off x="545975" y="1800000"/>
            <a:ext cx="80580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Выбор данных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Подключаемся к источнику данных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Трансформация (очистка) данных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Приводим данные к необходимому виду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Загрузка данных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Определяем, какие именно данные в табличном виде понадобятся к загрузке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5"/>
          <p:cNvSpPr txBox="1"/>
          <p:nvPr/>
        </p:nvSpPr>
        <p:spPr>
          <a:xfrm>
            <a:off x="540000" y="1800000"/>
            <a:ext cx="8064000" cy="20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Все данные на выходе должны быть в виде таблицы: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📑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Одна строка = одно событие или объект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📑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Столбцы содержат сравнимые показатели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📑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Для данных в столбце осмысленная арифметическая операция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📑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Нет объединений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📑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Таблица состоит из списка заголовков и списка списков значений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0" name="Google Shape;520;p7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считается таблицей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1" name="Google Shape;521;p7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7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6"/>
          <p:cNvSpPr txBox="1"/>
          <p:nvPr>
            <p:ph type="title"/>
          </p:nvPr>
        </p:nvSpPr>
        <p:spPr>
          <a:xfrm>
            <a:off x="540000" y="1836000"/>
            <a:ext cx="79176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Давайте определим,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таблица это или нет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3" name="Google Shape;533;p7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7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5" name="Google Shape;535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800001"/>
            <a:ext cx="2482759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1" name="Google Shape;541;p7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3" name="Google Shape;543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2" y="1800000"/>
            <a:ext cx="3546949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9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0" name="Google Shape;550;p7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7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2" name="Google Shape;552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1800000"/>
            <a:ext cx="1780219" cy="21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9" name="Google Shape;559;p8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8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1" name="Google Shape;56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1799988"/>
            <a:ext cx="52197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BI расшифровывается как Business Intelligence и не переводится на русский. В проф сообществе так и говорят “биай”</a:t>
            </a:r>
            <a:endParaRPr/>
          </a:p>
        </p:txBody>
      </p:sp>
      <p:sp>
        <p:nvSpPr>
          <p:cNvPr id="127" name="Google Shape;127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0000">
            <a:off x="6470292" y="3171200"/>
            <a:ext cx="720000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8" name="Google Shape;568;p8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8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0" name="Google Shape;570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1800002"/>
            <a:ext cx="3228025" cy="28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8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Таблица или не таблица и почему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7" name="Google Shape;577;p8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8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Принцип табличности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9" name="Google Shape;579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988" y="1799988"/>
            <a:ext cx="3705225" cy="21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3"/>
          <p:cNvSpPr txBox="1"/>
          <p:nvPr>
            <p:ph type="title"/>
          </p:nvPr>
        </p:nvSpPr>
        <p:spPr>
          <a:xfrm>
            <a:off x="540000" y="1836000"/>
            <a:ext cx="61635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8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Какие есть коннекторы данных в Power BI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1" name="Google Shape;591;p8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8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3" name="Google Shape;593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1800000"/>
            <a:ext cx="5623800" cy="28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Откуда можно загрузить данные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0" name="Google Shape;600;p8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8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2" name="Google Shape;60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999" y="1800000"/>
            <a:ext cx="4631225" cy="288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8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Принцип универсального подхода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9" name="Google Shape;609;p8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8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1" name="Google Shape;611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86"/>
          <p:cNvSpPr txBox="1"/>
          <p:nvPr/>
        </p:nvSpPr>
        <p:spPr>
          <a:xfrm>
            <a:off x="540000" y="1800000"/>
            <a:ext cx="8064000" cy="18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Загрузка данных + Обработка/Трансформация + Выгрузка данных + Обновление = Запрос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Работа с шагами запроса должна быть максимально универсальной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Мы должны стремится к таким решениям, чтобы при изменении исходных данных 	 не менять запрос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Структура данных не должна меняться: порядок столбцов, названия столбцов, название файла или витрины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Методы забора данных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8" name="Google Shape;618;p8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8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0" name="Google Shape;62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" name="Google Shape;621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1800000"/>
            <a:ext cx="7386074" cy="28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Метод забора данных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7" name="Google Shape;627;p8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8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9" name="Google Shape;629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88"/>
          <p:cNvSpPr txBox="1"/>
          <p:nvPr>
            <p:ph idx="4294967295" type="body"/>
          </p:nvPr>
        </p:nvSpPr>
        <p:spPr>
          <a:xfrm>
            <a:off x="540000" y="1800000"/>
            <a:ext cx="4032000" cy="24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Загружает все данные из базу внутрь Power BI​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Больше весит файл pbix​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Подходит для работы с данными внутри Power BI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88"/>
          <p:cNvSpPr txBox="1"/>
          <p:nvPr>
            <p:ph idx="4294967295" type="body"/>
          </p:nvPr>
        </p:nvSpPr>
        <p:spPr>
          <a:xfrm>
            <a:off x="4572000" y="1800000"/>
            <a:ext cx="4032000" cy="24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Direct Query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Запрашивает данные напрямую 	из источника​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Файл pbix весит мало​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📎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Вся работа с данными должна быть проделана до Power BI​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89"/>
          <p:cNvSpPr txBox="1"/>
          <p:nvPr>
            <p:ph idx="4294967295" type="title"/>
          </p:nvPr>
        </p:nvSpPr>
        <p:spPr>
          <a:xfrm>
            <a:off x="540000" y="720000"/>
            <a:ext cx="4212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Пример архитектуры с Direct Query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7" name="Google Shape;637;p8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8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данных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9" name="Google Shape;63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7835" y="1356238"/>
            <a:ext cx="4434285" cy="360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7375" y="104775"/>
            <a:ext cx="2209825" cy="491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90"/>
          <p:cNvSpPr txBox="1"/>
          <p:nvPr>
            <p:ph type="title"/>
          </p:nvPr>
        </p:nvSpPr>
        <p:spPr>
          <a:xfrm>
            <a:off x="540000" y="1836000"/>
            <a:ext cx="61635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Практика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Миссия BI заключается в том, чтобы обеспечить организацию </a:t>
            </a:r>
            <a:r>
              <a:rPr lang="ru" sz="1700">
                <a:solidFill>
                  <a:schemeClr val="accent1"/>
                </a:solidFill>
                <a:highlight>
                  <a:schemeClr val="lt1"/>
                </a:highlight>
              </a:rPr>
              <a:t>оперативными </a:t>
            </a: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данными для помощи в принятии управленческих решений.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BI делает решения более </a:t>
            </a:r>
            <a:r>
              <a:rPr lang="ru" sz="1700">
                <a:solidFill>
                  <a:srgbClr val="8D46F6"/>
                </a:solidFill>
                <a:highlight>
                  <a:schemeClr val="lt1"/>
                </a:highlight>
              </a:rPr>
              <a:t>понятными </a:t>
            </a: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и </a:t>
            </a:r>
            <a:r>
              <a:rPr lang="ru" sz="1700">
                <a:solidFill>
                  <a:srgbClr val="8D46F6"/>
                </a:solidFill>
                <a:highlight>
                  <a:schemeClr val="lt1"/>
                </a:highlight>
              </a:rPr>
              <a:t>объективными</a:t>
            </a: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. Помогает принимать их быстрее, что сверхважно для любой современной организации.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Например в BI можно настроить push уведомления на ответственного сотрудника при наступлении какого-то события, чтобы он отреагировал на ситуацию сразу, а не после совещания.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34" name="Google Shape;134;p28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Миссия BI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5" name="Google Shape;135;p28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Что такое BI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1-я часть работ: подготовка данных</a:t>
            </a:r>
            <a:endParaRPr/>
          </a:p>
        </p:txBody>
      </p:sp>
      <p:sp>
        <p:nvSpPr>
          <p:cNvPr id="651" name="Google Shape;651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4108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Скачайте данные по ссылке : </a:t>
            </a:r>
            <a:r>
              <a:rPr lang="ru" sz="1915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https://docs.google.com/spreadsheets/d/152JyksagijqyscnrFDc6Ez2VjT5MKNXpDOyc4PRlauw/edit#gid=208646510</a:t>
            </a: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При погрузке данных «</a:t>
            </a:r>
            <a:r>
              <a:rPr lang="ru" sz="1915">
                <a:solidFill>
                  <a:schemeClr val="dk1"/>
                </a:solidFill>
                <a:uFill>
                  <a:noFill/>
                </a:u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edit</a:t>
            </a: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#..........» замените на «export?format=xlsx»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Выделите в Маркетинговых данных признак марки и модели автомобиля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Удалите не нужные значения в CRM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Надписи в справочнике приведите к единому знаменателю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Загрузите данные по курсам валют на дату с сайта ЦБ РФ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92"/>
          <p:cNvSpPr txBox="1"/>
          <p:nvPr>
            <p:ph type="title"/>
          </p:nvPr>
        </p:nvSpPr>
        <p:spPr>
          <a:xfrm>
            <a:off x="540000" y="2266050"/>
            <a:ext cx="8064000" cy="2638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Остались вопросы?</a:t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7" name="Google Shape;657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146" y="558856"/>
            <a:ext cx="2077350" cy="37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92"/>
          <p:cNvSpPr txBox="1"/>
          <p:nvPr/>
        </p:nvSpPr>
        <p:spPr>
          <a:xfrm>
            <a:off x="450750" y="22823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ru" sz="500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Q&amp;A:</a:t>
            </a:r>
            <a:endParaRPr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возникновения BI систем</a:t>
            </a:r>
            <a:endParaRPr/>
          </a:p>
        </p:txBody>
      </p:sp>
      <p:sp>
        <p:nvSpPr>
          <p:cNvPr id="141" name="Google Shape;141;p2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/>
              <a:t>Ганс Питер Лун — сотрудник IBM, одного из первых IT-гигантов. Часто его называют «отцом Business intelligence»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" sz="1300"/>
              <a:t>В 1958 году он написал статью «A Business Intelligence System»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3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30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9" name="Google Shape;14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2000" y="1085049"/>
            <a:ext cx="4319931" cy="323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